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9"/>
  </p:notesMasterIdLst>
  <p:sldIdLst>
    <p:sldId id="260" r:id="rId2"/>
    <p:sldId id="293" r:id="rId3"/>
    <p:sldId id="297" r:id="rId4"/>
    <p:sldId id="300" r:id="rId5"/>
    <p:sldId id="298" r:id="rId6"/>
    <p:sldId id="299" r:id="rId7"/>
    <p:sldId id="29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ualberta.ca/~massspec/atomic_mass_abun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6, 2018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b="1" dirty="0" smtClean="0"/>
              <a:t>Given </a:t>
            </a:r>
            <a:r>
              <a:rPr lang="en-US" b="1" baseline="30000" dirty="0" smtClean="0"/>
              <a:t>11</a:t>
            </a:r>
            <a:r>
              <a:rPr lang="en-US" b="1" dirty="0" smtClean="0"/>
              <a:t>B, determine the number of protons, electrons and neutrons in a neutral atom. Then state the atomic number and the mass number for this isotope.</a:t>
            </a:r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Atomic Mass</a:t>
            </a:r>
          </a:p>
          <a:p>
            <a:pPr lvl="1"/>
            <a:r>
              <a:rPr lang="en-US" b="1" dirty="0" smtClean="0"/>
              <a:t>Beanium Lab Activity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9810" y="5373469"/>
            <a:ext cx="383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 Atoms and Mass Worksheet for 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</a:t>
            </a:r>
            <a:r>
              <a:rPr lang="en-US" dirty="0" smtClean="0"/>
              <a:t>14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Agenda – </a:t>
            </a:r>
          </a:p>
          <a:p>
            <a:pPr lvl="1"/>
            <a:r>
              <a:rPr lang="en-US" altLang="en-US" sz="1800" b="1" dirty="0" smtClean="0"/>
              <a:t>Homework Review</a:t>
            </a:r>
          </a:p>
          <a:p>
            <a:pPr lvl="1"/>
            <a:r>
              <a:rPr lang="en-US" altLang="en-US" sz="1800" b="1" dirty="0" smtClean="0"/>
              <a:t>Atomic Mass</a:t>
            </a:r>
          </a:p>
          <a:p>
            <a:pPr lvl="1"/>
            <a:r>
              <a:rPr lang="en-US" altLang="en-US" sz="1800" b="1" dirty="0" smtClean="0"/>
              <a:t>Beanium Lab Activity</a:t>
            </a:r>
          </a:p>
          <a:p>
            <a:pPr lvl="2"/>
            <a:r>
              <a:rPr lang="en-US" altLang="en-US" sz="1800" b="1" dirty="0" smtClean="0"/>
              <a:t>Three isotope names of beans are like chocolates: White, Milk, and Dark</a:t>
            </a:r>
          </a:p>
          <a:p>
            <a:r>
              <a:rPr lang="en-US" b="1" dirty="0" smtClean="0"/>
              <a:t>Assignment: - </a:t>
            </a:r>
          </a:p>
          <a:p>
            <a:pPr lvl="1"/>
            <a:r>
              <a:rPr lang="en-US" sz="1800" b="1" dirty="0" smtClean="0"/>
              <a:t>Beanium Lab Activity questions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390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81529"/>
            <a:ext cx="9621157" cy="376598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Given </a:t>
            </a:r>
            <a:r>
              <a:rPr lang="en-US" sz="2400" b="1" dirty="0"/>
              <a:t>the symbol </a:t>
            </a:r>
            <a:r>
              <a:rPr lang="en-US" sz="2400" b="1" i="1" dirty="0"/>
              <a:t>m</a:t>
            </a:r>
            <a:r>
              <a:rPr lang="en-US" sz="2400" b="1" dirty="0"/>
              <a:t> </a:t>
            </a:r>
          </a:p>
          <a:p>
            <a:r>
              <a:rPr lang="en-US" sz="2400" b="1" dirty="0" smtClean="0"/>
              <a:t>Average </a:t>
            </a:r>
            <a:r>
              <a:rPr lang="en-US" sz="2400" b="1" dirty="0" smtClean="0"/>
              <a:t>atomic mass </a:t>
            </a:r>
            <a:r>
              <a:rPr lang="en-US" sz="2400" b="1" dirty="0"/>
              <a:t>of the atom </a:t>
            </a:r>
            <a:r>
              <a:rPr lang="en-US" sz="2400" b="1" dirty="0" smtClean="0"/>
              <a:t>in </a:t>
            </a:r>
            <a:r>
              <a:rPr lang="en-US" sz="2400" b="1" dirty="0" err="1"/>
              <a:t>amu</a:t>
            </a:r>
            <a:r>
              <a:rPr lang="en-US" sz="2400" b="1" dirty="0"/>
              <a:t> (decimal </a:t>
            </a:r>
            <a:r>
              <a:rPr lang="en-US" sz="2400" b="1" dirty="0" smtClean="0"/>
              <a:t>value)</a:t>
            </a:r>
          </a:p>
          <a:p>
            <a:pPr lvl="1"/>
            <a:r>
              <a:rPr lang="en-US" sz="2200" b="1" dirty="0" smtClean="0"/>
              <a:t>Weighted </a:t>
            </a:r>
            <a:r>
              <a:rPr lang="en-US" sz="2200" b="1" dirty="0" smtClean="0"/>
              <a:t>average</a:t>
            </a:r>
          </a:p>
          <a:p>
            <a:pPr lvl="1"/>
            <a:r>
              <a:rPr lang="en-US" sz="2200" b="1" dirty="0" smtClean="0"/>
              <a:t>Decimal Number below the symbol on the periodic table.</a:t>
            </a:r>
            <a:endParaRPr lang="en-US" sz="2200" b="1" dirty="0"/>
          </a:p>
          <a:p>
            <a:r>
              <a:rPr lang="en-US" sz="2400" b="1" u="sng" dirty="0"/>
              <a:t>Each isotope has its own atomic </a:t>
            </a:r>
            <a:r>
              <a:rPr lang="en-US" sz="2400" b="1" u="sng" dirty="0" smtClean="0"/>
              <a:t>mass</a:t>
            </a:r>
          </a:p>
          <a:p>
            <a:r>
              <a:rPr lang="en-US" sz="2400" b="1" dirty="0"/>
              <a:t>For any sample of an element, the particular isotopes present will reflect to natural abundance of each type of isotope found on earth.</a:t>
            </a: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52999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Abundance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81529"/>
            <a:ext cx="9920131" cy="3765980"/>
          </a:xfrm>
        </p:spPr>
        <p:txBody>
          <a:bodyPr>
            <a:normAutofit/>
          </a:bodyPr>
          <a:lstStyle/>
          <a:p>
            <a:r>
              <a:rPr lang="en-US" sz="2400" b="1" dirty="0"/>
              <a:t>Percent </a:t>
            </a:r>
            <a:r>
              <a:rPr lang="en-US" sz="2400" b="1" dirty="0" smtClean="0"/>
              <a:t>abundance: given of </a:t>
            </a:r>
            <a:r>
              <a:rPr lang="en-US" sz="2400" b="1" dirty="0"/>
              <a:t>a sample of 100 atoms, how many will be a given isotope.</a:t>
            </a:r>
          </a:p>
          <a:p>
            <a:r>
              <a:rPr lang="en-US" sz="2400" b="1" dirty="0" smtClean="0"/>
              <a:t>Ex</a:t>
            </a:r>
            <a:r>
              <a:rPr lang="en-US" sz="2400" b="1" dirty="0"/>
              <a:t>: </a:t>
            </a:r>
            <a:r>
              <a:rPr lang="en-US" sz="2400" b="1" dirty="0" smtClean="0"/>
              <a:t>Ne-20   90.48%   Ne-21   0.27%   Ne-22    9.25%</a:t>
            </a:r>
            <a:endParaRPr lang="en-US" sz="2400" b="1" dirty="0"/>
          </a:p>
          <a:p>
            <a:r>
              <a:rPr lang="en-US" sz="2400" b="1" dirty="0"/>
              <a:t>Each isotope has its own mass: </a:t>
            </a:r>
            <a:r>
              <a:rPr lang="en-US" sz="2400" b="1" dirty="0" smtClean="0"/>
              <a:t>19.992440, 20.993847, 21.991386</a:t>
            </a:r>
          </a:p>
          <a:p>
            <a:r>
              <a:rPr lang="en-US" sz="2000" dirty="0">
                <a:hlinkClick r:id="rId2"/>
              </a:rPr>
              <a:t>http://www.chem.ualberta.ca/~massspec/atomic_mass_abund.pdf</a:t>
            </a:r>
            <a:r>
              <a:rPr lang="en-US" sz="2000" dirty="0"/>
              <a:t> </a:t>
            </a: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6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Atomic Mass on periodic table is a </a:t>
            </a:r>
            <a:r>
              <a:rPr lang="en-US" b="1" u="sng" dirty="0"/>
              <a:t>weighted average</a:t>
            </a:r>
            <a:r>
              <a:rPr lang="en-US" b="1" dirty="0"/>
              <a:t>.</a:t>
            </a:r>
          </a:p>
          <a:p>
            <a:r>
              <a:rPr lang="en-US" b="1" dirty="0" smtClean="0"/>
              <a:t>To calculate atomic mass 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M</a:t>
            </a:r>
            <a:r>
              <a:rPr lang="en-US" b="1" baseline="-25000" dirty="0" err="1"/>
              <a:t>n</a:t>
            </a:r>
            <a:r>
              <a:rPr lang="en-US" b="1" dirty="0"/>
              <a:t>= the mass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err="1"/>
              <a:t>amu</a:t>
            </a:r>
            <a:r>
              <a:rPr lang="en-US" b="1" dirty="0"/>
              <a:t>)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ab</a:t>
            </a:r>
            <a:r>
              <a:rPr lang="en-US" b="1" baseline="-25000" dirty="0" err="1"/>
              <a:t>n</a:t>
            </a:r>
            <a:r>
              <a:rPr lang="en-US" b="1" dirty="0"/>
              <a:t>= the relative abundance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(percent as a decimal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aseline="-25000" dirty="0"/>
          </a:p>
          <a:p>
            <a:pPr lvl="1"/>
            <a:endParaRPr lang="en-US" dirty="0" smtClean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/>
          </p:nvPr>
        </p:nvGraphicFramePr>
        <p:xfrm>
          <a:off x="3304321" y="4366522"/>
          <a:ext cx="5066947" cy="97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2247840" imgH="431640" progId="Equation.DSMT4">
                  <p:embed/>
                </p:oleObj>
              </mc:Choice>
              <mc:Fallback>
                <p:oleObj name="Equation" r:id="rId3" imgW="2247840" imgH="431640" progId="Equation.DSMT4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321" y="4366522"/>
                        <a:ext cx="5066947" cy="97306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/>
          </p:nvPr>
        </p:nvGraphicFramePr>
        <p:xfrm>
          <a:off x="625475" y="5137150"/>
          <a:ext cx="1091406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" imgW="4127400" imgH="431640" progId="Equation.DSMT4">
                  <p:embed/>
                </p:oleObj>
              </mc:Choice>
              <mc:Fallback>
                <p:oleObj name="Equation" r:id="rId5" imgW="4127400" imgH="43164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5137150"/>
                        <a:ext cx="10914063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94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Beanium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Beanium is an element consisting of three kinds of beans (isotopes)</a:t>
            </a:r>
          </a:p>
          <a:p>
            <a:pPr lvl="1"/>
            <a:r>
              <a:rPr lang="en-US" b="1" dirty="0" smtClean="0"/>
              <a:t>White chocolate beans</a:t>
            </a:r>
          </a:p>
          <a:p>
            <a:pPr lvl="1"/>
            <a:r>
              <a:rPr lang="en-US" b="1" dirty="0" smtClean="0"/>
              <a:t>Milk chocolate beans</a:t>
            </a:r>
          </a:p>
          <a:p>
            <a:pPr lvl="1"/>
            <a:r>
              <a:rPr lang="en-US" b="1" dirty="0" smtClean="0"/>
              <a:t>Dark chocolate beans</a:t>
            </a:r>
          </a:p>
          <a:p>
            <a:r>
              <a:rPr lang="en-US" b="1" dirty="0" smtClean="0"/>
              <a:t>You will receive a sample of Beanium that is a mixture of isotopes and become a “bean counter”</a:t>
            </a:r>
          </a:p>
          <a:p>
            <a:pPr lvl="1"/>
            <a:r>
              <a:rPr lang="en-US" b="1" dirty="0" smtClean="0"/>
              <a:t>You will measure the </a:t>
            </a:r>
            <a:r>
              <a:rPr lang="en-US" b="1" u="sng" dirty="0" smtClean="0"/>
              <a:t>percent abundance </a:t>
            </a:r>
            <a:r>
              <a:rPr lang="en-US" b="1" dirty="0" smtClean="0"/>
              <a:t>of each type of bean and the </a:t>
            </a:r>
            <a:r>
              <a:rPr lang="en-US" b="1" u="sng" dirty="0" smtClean="0"/>
              <a:t>average mass </a:t>
            </a:r>
            <a:r>
              <a:rPr lang="en-US" b="1" dirty="0" smtClean="0"/>
              <a:t>of each type of bean (% abundance = # white/total # x 100)</a:t>
            </a:r>
          </a:p>
          <a:p>
            <a:pPr lvl="1"/>
            <a:r>
              <a:rPr lang="en-US" b="1" dirty="0" smtClean="0"/>
              <a:t>You will use this percent abundance and average mass data to calculate the </a:t>
            </a:r>
            <a:r>
              <a:rPr lang="en-US" b="1" u="sng" dirty="0" smtClean="0"/>
              <a:t>average atomic mass of </a:t>
            </a:r>
            <a:r>
              <a:rPr lang="en-US" b="1" u="sng" dirty="0" err="1" smtClean="0"/>
              <a:t>Beaninum</a:t>
            </a:r>
            <a:r>
              <a:rPr lang="en-US" b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38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Exit Slip:</a:t>
            </a:r>
          </a:p>
          <a:p>
            <a:pPr lvl="1"/>
            <a:r>
              <a:rPr lang="en-US" b="1" dirty="0" smtClean="0"/>
              <a:t>Clean up your lab space with a zero impact from when you came in.</a:t>
            </a:r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Atoms Ion and Mass Worksheet. </a:t>
            </a:r>
            <a:r>
              <a:rPr lang="en-US" b="1" dirty="0" smtClean="0"/>
              <a:t>(#5 and 6)</a:t>
            </a:r>
            <a:endParaRPr lang="en-US" b="1" dirty="0" smtClean="0"/>
          </a:p>
          <a:p>
            <a:pPr lvl="1"/>
            <a:r>
              <a:rPr lang="en-US" b="1" dirty="0" smtClean="0"/>
              <a:t>Beanium Lab Activity questions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Read Holt </a:t>
            </a:r>
            <a:r>
              <a:rPr lang="en-US" b="1" dirty="0" smtClean="0"/>
              <a:t>p84 - 88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20609</TotalTime>
  <Words>400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Equation</vt:lpstr>
      <vt:lpstr>Chemistry – Nov 6, 2018 </vt:lpstr>
      <vt:lpstr>Chemistry – Nov 14, 2019</vt:lpstr>
      <vt:lpstr>Atomic Mass</vt:lpstr>
      <vt:lpstr>Percent Abundance</vt:lpstr>
      <vt:lpstr>Average Atomic Mass</vt:lpstr>
      <vt:lpstr>Beanium Lab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178</cp:revision>
  <dcterms:created xsi:type="dcterms:W3CDTF">2015-08-11T02:33:52Z</dcterms:created>
  <dcterms:modified xsi:type="dcterms:W3CDTF">2019-11-13T21:56:01Z</dcterms:modified>
</cp:coreProperties>
</file>